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4" r:id="rId4"/>
    <p:sldId id="277" r:id="rId5"/>
    <p:sldId id="278" r:id="rId6"/>
    <p:sldId id="276" r:id="rId7"/>
    <p:sldId id="282" r:id="rId8"/>
    <p:sldId id="283" r:id="rId9"/>
    <p:sldId id="284" r:id="rId10"/>
    <p:sldId id="275" r:id="rId11"/>
    <p:sldId id="281" r:id="rId12"/>
    <p:sldId id="280" r:id="rId13"/>
    <p:sldId id="279" r:id="rId14"/>
    <p:sldId id="26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58" autoAdjust="0"/>
    <p:restoredTop sz="94660"/>
  </p:normalViewPr>
  <p:slideViewPr>
    <p:cSldViewPr snapToGrid="0">
      <p:cViewPr varScale="1">
        <p:scale>
          <a:sx n="68" d="100"/>
          <a:sy n="68" d="100"/>
        </p:scale>
        <p:origin x="4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08074F1-E9A5-4111-9B76-A52A57438A61}" type="datetimeFigureOut">
              <a:rPr lang="ru-RU" smtClean="0"/>
              <a:t>24.04.2025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9B8BB18-5DC9-4B7E-AC96-2132CF35D3C0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64028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74F1-E9A5-4111-9B76-A52A57438A61}" type="datetimeFigureOut">
              <a:rPr lang="ru-RU" smtClean="0"/>
              <a:t>24.04.2025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BB18-5DC9-4B7E-AC96-2132CF35D3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54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74F1-E9A5-4111-9B76-A52A57438A61}" type="datetimeFigureOut">
              <a:rPr lang="ru-RU" smtClean="0"/>
              <a:t>24.04.2025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BB18-5DC9-4B7E-AC96-2132CF35D3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1241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74F1-E9A5-4111-9B76-A52A57438A61}" type="datetimeFigureOut">
              <a:rPr lang="ru-RU" smtClean="0"/>
              <a:t>24.04.2025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BB18-5DC9-4B7E-AC96-2132CF35D3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8478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08074F1-E9A5-4111-9B76-A52A57438A61}" type="datetimeFigureOut">
              <a:rPr lang="ru-RU" smtClean="0"/>
              <a:t>24.04.2025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9B8BB18-5DC9-4B7E-AC96-2132CF35D3C0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007110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74F1-E9A5-4111-9B76-A52A57438A61}" type="datetimeFigureOut">
              <a:rPr lang="ru-RU" smtClean="0"/>
              <a:t>24.04.2025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BB18-5DC9-4B7E-AC96-2132CF35D3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5352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74F1-E9A5-4111-9B76-A52A57438A61}" type="datetimeFigureOut">
              <a:rPr lang="ru-RU" smtClean="0"/>
              <a:t>24.04.2025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BB18-5DC9-4B7E-AC96-2132CF35D3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9376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74F1-E9A5-4111-9B76-A52A57438A61}" type="datetimeFigureOut">
              <a:rPr lang="ru-RU" smtClean="0"/>
              <a:t>24.04.2025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BB18-5DC9-4B7E-AC96-2132CF35D3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3254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74F1-E9A5-4111-9B76-A52A57438A61}" type="datetimeFigureOut">
              <a:rPr lang="ru-RU" smtClean="0"/>
              <a:t>24.04.2025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BB18-5DC9-4B7E-AC96-2132CF35D3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047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308074F1-E9A5-4111-9B76-A52A57438A61}" type="datetimeFigureOut">
              <a:rPr lang="ru-RU" smtClean="0"/>
              <a:t>24.04.2025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99B8BB18-5DC9-4B7E-AC96-2132CF35D3C0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579378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308074F1-E9A5-4111-9B76-A52A57438A61}" type="datetimeFigureOut">
              <a:rPr lang="ru-RU" smtClean="0"/>
              <a:t>24.04.2025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99B8BB18-5DC9-4B7E-AC96-2132CF35D3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8234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08074F1-E9A5-4111-9B76-A52A57438A61}" type="datetimeFigureOut">
              <a:rPr lang="ru-RU" smtClean="0"/>
              <a:t>24.04.2025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9B8BB18-5DC9-4B7E-AC96-2132CF35D3C0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1853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ccubattery.zendesk.com/hc/en-us/articles/210224725-Charging-research-and-methodology" TargetMode="External"/><Relationship Id="rId2" Type="http://schemas.openxmlformats.org/officeDocument/2006/relationships/hyperlink" Target="https://batteryuniversity.com/article/bu-206-lithium-polymer-substance-or-hyp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yberleninka.ru/article/n/osobennosti-zaryada-i-razryada-litievyh-akkumulyatornyh-batarey-i-sovremennye-tehnicheskie-sredstva-upravleniya-etimi-protsessami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C86C04-AFD8-4062-A378-C0E5CFCFB9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ru-RU" sz="4800" spc="0" dirty="0"/>
              <a:t>программно-аппаратная система </a:t>
            </a:r>
            <a:br>
              <a:rPr lang="ru-RU" sz="4800" spc="0" dirty="0"/>
            </a:br>
            <a:r>
              <a:rPr lang="ru-RU" sz="4800" spc="0" dirty="0"/>
              <a:t>«Беспроводная клавиатура»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F215691-0B75-4005-AC83-6CAB76B533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5045" y="4383464"/>
            <a:ext cx="8045373" cy="2338012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Практическая </a:t>
            </a:r>
          </a:p>
          <a:p>
            <a:r>
              <a:rPr lang="ru-RU" dirty="0"/>
              <a:t>реализация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Марчук Иван </a:t>
            </a:r>
          </a:p>
          <a:p>
            <a:r>
              <a:rPr lang="ru-RU" dirty="0"/>
              <a:t>ИУ6-41М</a:t>
            </a:r>
          </a:p>
        </p:txBody>
      </p:sp>
    </p:spTree>
    <p:extLst>
      <p:ext uri="{BB962C8B-B14F-4D97-AF65-F5344CB8AC3E}">
        <p14:creationId xmlns:p14="http://schemas.microsoft.com/office/powerpoint/2010/main" val="2572105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D5651A-8EE1-4CED-9361-F2A2D27B7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1DCD68-B6A5-42DE-8998-A5DC33842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3A5E20-CDDD-415A-9489-8A7A33B4D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768" y="0"/>
            <a:ext cx="9420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15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69AEE9-BE66-4295-AF89-A8914EBC6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OLED</a:t>
            </a:r>
            <a:r>
              <a:rPr lang="ru-RU" dirty="0"/>
              <a:t> дисплей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3F0D19-A1AE-4808-9AE7-13C009702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C2214A-F8A7-41E1-8548-84C74A495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644" y="2344189"/>
            <a:ext cx="4295775" cy="35337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765F866-4D1F-4769-A42B-7D39C7F271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93" t="26788" r="7361" b="20452"/>
          <a:stretch/>
        </p:blipFill>
        <p:spPr>
          <a:xfrm>
            <a:off x="5643237" y="2464920"/>
            <a:ext cx="5927797" cy="329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21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E5FE79-BE3E-47B9-9C01-36E496476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Матрица клавиш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85804B-6149-4DDA-8FE3-FC2658432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68FB5C3-F7D8-4416-8B73-048FDA39F04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2" r="9315"/>
          <a:stretch/>
        </p:blipFill>
        <p:spPr bwMode="auto">
          <a:xfrm>
            <a:off x="5731496" y="3661290"/>
            <a:ext cx="5938888" cy="2990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ECB299-9133-4B38-BC59-8FB5ADD36D02}"/>
              </a:ext>
            </a:extLst>
          </p:cNvPr>
          <p:cNvPicPr/>
          <p:nvPr/>
        </p:nvPicPr>
        <p:blipFill rotWithShape="1">
          <a:blip r:embed="rId3"/>
          <a:srcRect r="45378" b="49772"/>
          <a:stretch/>
        </p:blipFill>
        <p:spPr>
          <a:xfrm>
            <a:off x="1011294" y="1371037"/>
            <a:ext cx="3871791" cy="302697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4859A84-7C94-48FA-8621-B467743E908A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6" t="17531" r="8839" b="6420"/>
          <a:stretch/>
        </p:blipFill>
        <p:spPr bwMode="auto">
          <a:xfrm>
            <a:off x="6742436" y="1172303"/>
            <a:ext cx="4927948" cy="233375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07916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FEC91E2-BA90-4E3A-A2FF-89FC57C2E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79" y="3002093"/>
            <a:ext cx="495300" cy="366265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E5FE79-BE3E-47B9-9C01-36E496476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Матрица </a:t>
            </a:r>
            <a:br>
              <a:rPr lang="en-US" dirty="0"/>
            </a:br>
            <a:r>
              <a:rPr lang="ru-RU" dirty="0"/>
              <a:t>клавиш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85804B-6149-4DDA-8FE3-FC2658432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87E25A4-3924-4E25-A07A-9B0ADD6B5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505" y="3366646"/>
            <a:ext cx="2589288" cy="3108969"/>
          </a:xfrm>
          <a:prstGeom prst="rect">
            <a:avLst/>
          </a:prstGeom>
        </p:spPr>
      </p:pic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31BC389B-68D9-409F-8463-63481C693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57" y="3202204"/>
            <a:ext cx="3273411" cy="327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2A4187F-05F3-4A98-A0FF-D21699963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1094" y="3202204"/>
            <a:ext cx="4077960" cy="327341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0FB8ECA-6AF5-4678-A6EA-831865391D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5055" y="134380"/>
            <a:ext cx="2381889" cy="2867713"/>
          </a:xfrm>
          <a:prstGeom prst="rect">
            <a:avLst/>
          </a:prstGeom>
        </p:spPr>
      </p:pic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2F333852-0059-4875-9B11-FFCB04439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035" y="382385"/>
            <a:ext cx="2514866" cy="25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195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B24868-0198-4C32-91DA-287827B8F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Источники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D35927-557C-4DA2-AD35-ECA54599D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074657"/>
            <a:ext cx="10178322" cy="5783344"/>
          </a:xfrm>
        </p:spPr>
        <p:txBody>
          <a:bodyPr>
            <a:norm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Lithium-polymer: Substance or Hype?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[Электронный ресурс].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URL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ru-RU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2"/>
              </a:rPr>
              <a:t>https://batteryuniversity.com/article/bu-206-lithium-polymer-substance-or-hype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(Дата обращения: 12.07.2024);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Charging - research and methodology [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Электронный ресурс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]. URL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ru-RU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3"/>
              </a:rPr>
              <a:t>https://accubattery.zendesk.com/hc/en-us/articles/210224725-Charging-research-and-methodology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(Дата обращения: 12.07.2024); 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Особенности заряда и разряда литиевых аккумуляторных батарей и современные технические средства управления этими процессами [Электронный ресурс]. URL: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4"/>
              </a:rPr>
              <a:t>https://cyberleninka.ru/article/n/osobennosti-zaryada-i-razryada-litievyh-akkumulyatornyh-batarey-i-sovremennye-tehnicheskie-sredstva-upravleniya-etimi-protsessami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(Дата обращения: 12.07.2024);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4566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2F0E8B-8A2F-4CB9-982C-81889690D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D950A6-0015-408B-ACBB-10770172A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874" y="1825625"/>
            <a:ext cx="5685148" cy="4351338"/>
          </a:xfrm>
        </p:spPr>
        <p:txBody>
          <a:bodyPr numCol="1">
            <a:normAutofit fontScale="92500" lnSpcReduction="10000"/>
          </a:bodyPr>
          <a:lstStyle/>
          <a:p>
            <a:pPr marL="0" indent="0">
              <a:buNone/>
            </a:pPr>
            <a:r>
              <a:rPr lang="ru-RU" sz="4000" dirty="0"/>
              <a:t>Программно-аппаратная система «Беспроводная клавиатура», предназначенная для ввода текстовой информации в персональный компьютер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B8CFECC-DAAC-4E12-BF90-2C22957B3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825" y="807530"/>
            <a:ext cx="5461605" cy="249922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5FBE432-1ACA-4A54-BA55-4D860D1941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34" b="11746"/>
          <a:stretch/>
        </p:blipFill>
        <p:spPr>
          <a:xfrm>
            <a:off x="6447935" y="3527955"/>
            <a:ext cx="4822339" cy="26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68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016832-AC3A-4768-B22F-A6F80D6C8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Структурная схема клавиатуры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0D87C8-DAD7-40FB-A39F-DA68DC27F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34299D-F3B8-4F37-8418-698BCBA0C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509" y="1614250"/>
            <a:ext cx="7190982" cy="493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337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0FC098-C757-458C-A9A1-453C2ADA0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Обвязка микроконтроллера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957494-5E23-4F6D-82BF-3408E80D7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D85B06C-1522-44B1-AD41-FA1C5C26862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911" y="1874516"/>
            <a:ext cx="3895782" cy="4703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D5BA52-C014-4438-ADE2-1205061E44A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675" y="1032828"/>
            <a:ext cx="5992281" cy="58251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4336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F2EF74-615F-4787-9F7A-D4D6DBDC6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Внешние интерфейсы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2A5D22-C781-4805-B694-B1A599454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1388B0-014E-40B5-B69C-BED80B6C142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693" y="1507202"/>
            <a:ext cx="7065505" cy="4465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C5BC3C-2951-4B75-9F1F-9303BA12316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796" y="1174205"/>
            <a:ext cx="2820816" cy="190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8297E28-3AED-4A57-8C3D-A652E6D01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099" y="3264408"/>
            <a:ext cx="2411036" cy="359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57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40F58C-9FE8-4C7E-BADE-76D80BFD0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Система питания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1353518-2E43-4406-A0F7-B31873AA7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824" y="2286001"/>
            <a:ext cx="9754030" cy="359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55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299492-5A69-4370-A03D-5923554C7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Заряд аккумулятора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F8DAA6-87F1-4AE2-9A25-10AD036E851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010" y="2373021"/>
            <a:ext cx="6617623" cy="4341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EF4597-8E62-4808-949C-40AFA46ACFF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80636" y="1450979"/>
            <a:ext cx="3834424" cy="3172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DD4B7C-A5F5-4841-9168-300B0B58033A}"/>
              </a:ext>
            </a:extLst>
          </p:cNvPr>
          <p:cNvSpPr txBox="1"/>
          <p:nvPr/>
        </p:nvSpPr>
        <p:spPr>
          <a:xfrm>
            <a:off x="1180636" y="1450979"/>
            <a:ext cx="40983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TP</a:t>
            </a:r>
            <a:r>
              <a:rPr lang="ru-RU" sz="3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4056 </a:t>
            </a:r>
            <a:endParaRPr lang="ru-RU" sz="3600" dirty="0">
              <a:solidFill>
                <a:schemeClr val="bg1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7985991-7CA3-4F44-A637-CA59497750C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75709" y="4801917"/>
            <a:ext cx="4520059" cy="16780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6A047F-DE3B-4868-BAF0-7E4C89D0469A}"/>
              </a:ext>
            </a:extLst>
          </p:cNvPr>
          <p:cNvSpPr txBox="1"/>
          <p:nvPr/>
        </p:nvSpPr>
        <p:spPr>
          <a:xfrm>
            <a:off x="990246" y="6334780"/>
            <a:ext cx="33366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/>
              <a:t>MCP73831</a:t>
            </a:r>
            <a:endParaRPr lang="ru-RU" sz="28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76FDE3C-5B9A-45E8-9143-E0E072E85D29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510" y="0"/>
            <a:ext cx="4103123" cy="25075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2299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33943B-3EE8-4061-BDD7-7251D476A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Защита аккумулятора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6BAA92-C99B-4352-ADCD-3ECCAEB6A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 descr="Discharge characteristics of UR18650RX Power Cell by Panasonic.">
            <a:extLst>
              <a:ext uri="{FF2B5EF4-FFF2-40B4-BE49-F238E27FC236}">
                <a16:creationId xmlns:a16="http://schemas.microsoft.com/office/drawing/2014/main" id="{2836C2CF-4F24-4971-B7E6-45550C98CD2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578" y="1838322"/>
            <a:ext cx="6994843" cy="44889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9448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5529E6-6190-4F2B-BFA7-4B17537F3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Защита аккумулятора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32557D-9C64-4B7C-86BF-CC5CF0610C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04165" y="1425986"/>
            <a:ext cx="3669114" cy="24195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FF3426-B236-4A12-AD26-D8F1ED686AB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204469" y="1336760"/>
            <a:ext cx="4135978" cy="25087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924EAD-5449-4A9B-B61F-640CC50347F8}"/>
              </a:ext>
            </a:extLst>
          </p:cNvPr>
          <p:cNvSpPr txBox="1"/>
          <p:nvPr/>
        </p:nvSpPr>
        <p:spPr>
          <a:xfrm>
            <a:off x="5746560" y="2374152"/>
            <a:ext cx="10721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2.4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</a:t>
            </a:r>
            <a:endParaRPr lang="ru-RU" sz="28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0AB5443-2BB9-411F-A663-AA403785C15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811495" y="4177148"/>
            <a:ext cx="3561784" cy="2314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8A0169-4452-4DF4-9AEB-F986242003C7}"/>
              </a:ext>
            </a:extLst>
          </p:cNvPr>
          <p:cNvSpPr txBox="1"/>
          <p:nvPr/>
        </p:nvSpPr>
        <p:spPr>
          <a:xfrm>
            <a:off x="5746559" y="5072550"/>
            <a:ext cx="10721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2.9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</a:t>
            </a:r>
            <a:endParaRPr lang="ru-RU" sz="2800" dirty="0"/>
          </a:p>
        </p:txBody>
      </p:sp>
      <p:pic>
        <p:nvPicPr>
          <p:cNvPr id="3074" name="Picture 2" descr="FS312F-G, ИС управления питанием [SOT-23-6]">
            <a:extLst>
              <a:ext uri="{FF2B5EF4-FFF2-40B4-BE49-F238E27FC236}">
                <a16:creationId xmlns:a16="http://schemas.microsoft.com/office/drawing/2014/main" id="{FD27727F-5056-4795-BDC3-CB97A1B64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469" y="4334035"/>
            <a:ext cx="26670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874061"/>
      </p:ext>
    </p:extLst>
  </p:cSld>
  <p:clrMapOvr>
    <a:masterClrMapping/>
  </p:clrMapOvr>
</p:sld>
</file>

<file path=ppt/theme/theme1.xml><?xml version="1.0" encoding="utf-8"?>
<a:theme xmlns:a="http://schemas.openxmlformats.org/drawingml/2006/main" name="Эмблема">
  <a:themeElements>
    <a:clrScheme name="Эмблема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Эмблема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Эмблем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Эмблема</Template>
  <TotalTime>961</TotalTime>
  <Words>154</Words>
  <Application>Microsoft Office PowerPoint</Application>
  <PresentationFormat>Широкоэкранный</PresentationFormat>
  <Paragraphs>27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Corbel</vt:lpstr>
      <vt:lpstr>Gill Sans MT</vt:lpstr>
      <vt:lpstr>Impact</vt:lpstr>
      <vt:lpstr>Times New Roman</vt:lpstr>
      <vt:lpstr>Эмблема</vt:lpstr>
      <vt:lpstr>программно-аппаратная система  «Беспроводная клавиатура»</vt:lpstr>
      <vt:lpstr>Цель работы</vt:lpstr>
      <vt:lpstr>Структурная схема клавиатуры</vt:lpstr>
      <vt:lpstr>Обвязка микроконтроллера</vt:lpstr>
      <vt:lpstr>Внешние интерфейсы</vt:lpstr>
      <vt:lpstr>Система питания</vt:lpstr>
      <vt:lpstr>Заряд аккумулятора</vt:lpstr>
      <vt:lpstr>Защита аккумулятора</vt:lpstr>
      <vt:lpstr>Защита аккумулятора</vt:lpstr>
      <vt:lpstr>Презентация PowerPoint</vt:lpstr>
      <vt:lpstr>OLED дисплей</vt:lpstr>
      <vt:lpstr>Матрица клавиш</vt:lpstr>
      <vt:lpstr>Матрица  клавиш</vt:lpstr>
      <vt:lpstr>Источники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Ivan</dc:creator>
  <cp:lastModifiedBy>Ivan</cp:lastModifiedBy>
  <cp:revision>57</cp:revision>
  <dcterms:created xsi:type="dcterms:W3CDTF">2025-04-12T10:47:12Z</dcterms:created>
  <dcterms:modified xsi:type="dcterms:W3CDTF">2025-04-24T06:08:53Z</dcterms:modified>
</cp:coreProperties>
</file>